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Arial Bold" charset="1" panose="020B0704020202020204"/>
      <p:regular r:id="rId22"/>
    </p:embeddedFont>
    <p:embeddedFont>
      <p:font typeface="Arial" charset="1" panose="020B0604020202020204"/>
      <p:regular r:id="rId23"/>
    </p:embeddedFont>
    <p:embeddedFont>
      <p:font typeface="Calibri (MS) Bold" charset="1" panose="020F0702030404030204"/>
      <p:regular r:id="rId26"/>
    </p:embeddedFont>
    <p:embeddedFont>
      <p:font typeface="Helvetica Bold" charset="1" panose="020B0704020202030204"/>
      <p:regular r:id="rId29"/>
    </p:embeddedFont>
    <p:embeddedFont>
      <p:font typeface="Calibri (MS)" charset="1" panose="020F0502020204030204"/>
      <p:regular r:id="rId30"/>
    </p:embeddedFont>
    <p:embeddedFont>
      <p:font typeface="Open Sans Bold" charset="1" panose="020B0806030504020204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notesMasters/notesMaster1.xml" Type="http://schemas.openxmlformats.org/officeDocument/2006/relationships/notesMaster"/><Relationship Id="rId2" Target="presProps.xml" Type="http://schemas.openxmlformats.org/officeDocument/2006/relationships/presProps"/><Relationship Id="rId20" Target="theme/theme2.xml" Type="http://schemas.openxmlformats.org/officeDocument/2006/relationships/theme"/><Relationship Id="rId21" Target="notesSlides/notesSlide1.xml" Type="http://schemas.openxmlformats.org/officeDocument/2006/relationships/notes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notesSlides/notesSlide2.xml" Type="http://schemas.openxmlformats.org/officeDocument/2006/relationships/notesSlide"/><Relationship Id="rId25" Target="notesSlides/notesSlide3.xml" Type="http://schemas.openxmlformats.org/officeDocument/2006/relationships/notesSlide"/><Relationship Id="rId26" Target="fonts/font26.fntdata" Type="http://schemas.openxmlformats.org/officeDocument/2006/relationships/font"/><Relationship Id="rId27" Target="notesSlides/notesSlide4.xml" Type="http://schemas.openxmlformats.org/officeDocument/2006/relationships/notesSlide"/><Relationship Id="rId28" Target="notesSlides/notesSlide5.xml" Type="http://schemas.openxmlformats.org/officeDocument/2006/relationships/notes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notesSlides/notesSlide6.xml" Type="http://schemas.openxmlformats.org/officeDocument/2006/relationships/notesSlide"/><Relationship Id="rId32" Target="fonts/font32.fntdata" Type="http://schemas.openxmlformats.org/officeDocument/2006/relationships/font"/><Relationship Id="rId33" Target="notesSlides/notesSlide7.xml" Type="http://schemas.openxmlformats.org/officeDocument/2006/relationships/notesSlide"/><Relationship Id="rId34" Target="notesSlides/notesSlide8.xml" Type="http://schemas.openxmlformats.org/officeDocument/2006/relationships/notesSlide"/><Relationship Id="rId35" Target="notesSlides/notesSlide9.xml" Type="http://schemas.openxmlformats.org/officeDocument/2006/relationships/notesSlide"/><Relationship Id="rId36" Target="notesSlides/notesSlide10.xml" Type="http://schemas.openxmlformats.org/officeDocument/2006/relationships/notesSlide"/><Relationship Id="rId37" Target="notesSlides/notesSlide11.xml" Type="http://schemas.openxmlformats.org/officeDocument/2006/relationships/notesSlide"/><Relationship Id="rId38" Target="notesSlides/notesSlide12.xml" Type="http://schemas.openxmlformats.org/officeDocument/2006/relationships/notesSlide"/><Relationship Id="rId39" Target="notesSlides/notesSlide13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mailto:esavive23@gmail.com" TargetMode="External" Type="http://schemas.openxmlformats.org/officeDocument/2006/relationships/hyperlink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jpe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.jpeg" Type="http://schemas.openxmlformats.org/officeDocument/2006/relationships/image"/><Relationship Id="rId4" Target="../media/image1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1.jpeg" Type="http://schemas.openxmlformats.org/officeDocument/2006/relationships/image"/><Relationship Id="rId4" Target="../media/image18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1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Relationship Id="rId5" Target="../embeddings/oleObject1.bin" Type="http://schemas.openxmlformats.org/officeDocument/2006/relationships/oleObjec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jpeg" Type="http://schemas.openxmlformats.org/officeDocument/2006/relationships/image"/><Relationship Id="rId4" Target="../media/image5.png" Type="http://schemas.openxmlformats.org/officeDocument/2006/relationships/image"/><Relationship Id="rId5" Target="../media/image6.jpeg" Type="http://schemas.openxmlformats.org/officeDocument/2006/relationships/image"/><Relationship Id="rId6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jpe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jpe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jpe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jpe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24554" y="0"/>
            <a:ext cx="19412554" cy="10287000"/>
            <a:chOff x="0" y="0"/>
            <a:chExt cx="25883405" cy="13716000"/>
          </a:xfrm>
        </p:grpSpPr>
        <p:sp>
          <p:nvSpPr>
            <p:cNvPr name="Freeform 4" id="4" descr="Imagen2.jpg"/>
            <p:cNvSpPr/>
            <p:nvPr/>
          </p:nvSpPr>
          <p:spPr>
            <a:xfrm flipH="false" flipV="false" rot="0">
              <a:off x="0" y="0"/>
              <a:ext cx="25883405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5883405">
                  <a:moveTo>
                    <a:pt x="0" y="0"/>
                  </a:moveTo>
                  <a:lnTo>
                    <a:pt x="25883405" y="0"/>
                  </a:lnTo>
                  <a:lnTo>
                    <a:pt x="25883405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74" r="0" b="-3074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7650270" y="494791"/>
            <a:ext cx="9727949" cy="7400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PANORAMA EPIDEMIOLÓGICO EVENTOS SUPUESTAMENTE ATRIBUIBLES A LA VACUNACIÓN O INMUNIZACIÓN</a:t>
            </a:r>
          </a:p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(ESAVI) CORRESPONDIENTE AL MES DE FEBRERO</a:t>
            </a:r>
          </a:p>
          <a:p>
            <a:pPr algn="ctr">
              <a:lnSpc>
                <a:spcPts val="648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650270" y="8170669"/>
            <a:ext cx="10319252" cy="1312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M.S.P.E. Sofia Estephania Castañeda Blancas</a:t>
            </a:r>
          </a:p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Correo: </a:t>
            </a:r>
            <a:r>
              <a:rPr lang="en-US" sz="27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 tooltip="mailto:esavive23@gmail.com"/>
              </a:rPr>
              <a:t>esavive23@gmail.com</a:t>
            </a:r>
          </a:p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Contacto: 734 158 19 69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0816" y="1476720"/>
            <a:ext cx="6492610" cy="4507267"/>
          </a:xfrm>
          <a:custGeom>
            <a:avLst/>
            <a:gdLst/>
            <a:ahLst/>
            <a:cxnLst/>
            <a:rect r="r" b="b" t="t" l="l"/>
            <a:pathLst>
              <a:path h="4507267" w="6492610">
                <a:moveTo>
                  <a:pt x="0" y="0"/>
                </a:moveTo>
                <a:lnTo>
                  <a:pt x="6492610" y="0"/>
                </a:lnTo>
                <a:lnTo>
                  <a:pt x="6492610" y="4507267"/>
                </a:lnTo>
                <a:lnTo>
                  <a:pt x="0" y="45072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765829" y="4935232"/>
            <a:ext cx="13522171" cy="4859530"/>
          </a:xfrm>
          <a:custGeom>
            <a:avLst/>
            <a:gdLst/>
            <a:ahLst/>
            <a:cxnLst/>
            <a:rect r="r" b="b" t="t" l="l"/>
            <a:pathLst>
              <a:path h="4859530" w="13522171">
                <a:moveTo>
                  <a:pt x="0" y="0"/>
                </a:moveTo>
                <a:lnTo>
                  <a:pt x="13522171" y="0"/>
                </a:lnTo>
                <a:lnTo>
                  <a:pt x="13522171" y="4859530"/>
                </a:lnTo>
                <a:lnTo>
                  <a:pt x="0" y="4859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926920" y="2288169"/>
            <a:ext cx="8332380" cy="2647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48"/>
              </a:lnSpc>
              <a:spcBef>
                <a:spcPct val="0"/>
              </a:spcBef>
            </a:pPr>
            <a:r>
              <a:rPr lang="en-US" b="true" sz="303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“Los Servicios de Salud concentraron la mayor proporción de casos notificados, con 16 registros, equivalentes al 61.5% del total; seguidos del IMSS, con seis casos (23.1%).”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9688" y="2177251"/>
            <a:ext cx="11622386" cy="6673120"/>
          </a:xfrm>
          <a:custGeom>
            <a:avLst/>
            <a:gdLst/>
            <a:ahLst/>
            <a:cxnLst/>
            <a:rect r="r" b="b" t="t" l="l"/>
            <a:pathLst>
              <a:path h="6673120" w="11622386">
                <a:moveTo>
                  <a:pt x="0" y="0"/>
                </a:moveTo>
                <a:lnTo>
                  <a:pt x="11622386" y="0"/>
                </a:lnTo>
                <a:lnTo>
                  <a:pt x="11622386" y="6673120"/>
                </a:lnTo>
                <a:lnTo>
                  <a:pt x="0" y="66731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48" r="0" b="-1219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225487" y="3299849"/>
            <a:ext cx="5736245" cy="4939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“La fiebre fue la manifestación más frecuente, presente en 14 casos (53.8%), seguida del exantema y la rinorrea, con nueve casos cada uno (34.6%). La cefalea se registró en ocho casos (30.8%), mientras que la tos y la astenia o fatiga se presentaron en siete casos, respectivamente (26.9%).”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0128" y="2439875"/>
            <a:ext cx="11685858" cy="6818425"/>
          </a:xfrm>
          <a:custGeom>
            <a:avLst/>
            <a:gdLst/>
            <a:ahLst/>
            <a:cxnLst/>
            <a:rect r="r" b="b" t="t" l="l"/>
            <a:pathLst>
              <a:path h="6818425" w="11685858">
                <a:moveTo>
                  <a:pt x="0" y="0"/>
                </a:moveTo>
                <a:lnTo>
                  <a:pt x="11685859" y="0"/>
                </a:lnTo>
                <a:lnTo>
                  <a:pt x="11685859" y="6818425"/>
                </a:lnTo>
                <a:lnTo>
                  <a:pt x="0" y="68184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7844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1745679" y="4325405"/>
            <a:ext cx="5908975" cy="298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“La vacuna SRP concentró el mayor número de casos de ESAVI, con 12 registros, equivalentes al 46.2% del total.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24554" y="0"/>
            <a:ext cx="19412554" cy="10287000"/>
            <a:chOff x="0" y="0"/>
            <a:chExt cx="25883405" cy="13716000"/>
          </a:xfrm>
        </p:grpSpPr>
        <p:sp>
          <p:nvSpPr>
            <p:cNvPr name="Freeform 4" id="4" descr="Imagen2.jpg"/>
            <p:cNvSpPr/>
            <p:nvPr/>
          </p:nvSpPr>
          <p:spPr>
            <a:xfrm flipH="false" flipV="false" rot="0">
              <a:off x="0" y="0"/>
              <a:ext cx="25883405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5883405">
                  <a:moveTo>
                    <a:pt x="0" y="0"/>
                  </a:moveTo>
                  <a:lnTo>
                    <a:pt x="25883405" y="0"/>
                  </a:lnTo>
                  <a:lnTo>
                    <a:pt x="25883405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74" r="0" b="-3074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7650270" y="1646328"/>
            <a:ext cx="9727949" cy="576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b="true" sz="5400">
                <a:solidFill>
                  <a:srgbClr val="AB9047"/>
                </a:solidFill>
                <a:latin typeface="Arial Bold"/>
                <a:ea typeface="Arial Bold"/>
                <a:cs typeface="Arial Bold"/>
                <a:sym typeface="Arial Bold"/>
              </a:rPr>
              <a:t>Panorama Epidemiológico del Sistema de Vigilancia Epidemiológica de ESAVI, análisis correspondiente a las semanas epidemiológicas 1-8</a:t>
            </a:r>
          </a:p>
          <a:p>
            <a:pPr algn="ctr">
              <a:lnSpc>
                <a:spcPts val="648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354619" y="7217173"/>
            <a:ext cx="10319252" cy="165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SERVICIOS DE SALUD DE MORELOS</a:t>
            </a:r>
          </a:p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COORDINACIÓN ESTATAL DE VIGILANCIA EPIDEMIOLÓGICA DE LOS SERVICIOS DE SALUD DE MORELOS</a:t>
            </a:r>
          </a:p>
          <a:p>
            <a:pPr algn="ctr">
              <a:lnSpc>
                <a:spcPts val="324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782161" y="3179700"/>
            <a:ext cx="5043189" cy="5481727"/>
          </a:xfrm>
          <a:custGeom>
            <a:avLst/>
            <a:gdLst/>
            <a:ahLst/>
            <a:cxnLst/>
            <a:rect r="r" b="b" t="t" l="l"/>
            <a:pathLst>
              <a:path h="5481727" w="5043189">
                <a:moveTo>
                  <a:pt x="0" y="0"/>
                </a:moveTo>
                <a:lnTo>
                  <a:pt x="5043189" y="0"/>
                </a:lnTo>
                <a:lnTo>
                  <a:pt x="5043189" y="5481726"/>
                </a:lnTo>
                <a:lnTo>
                  <a:pt x="0" y="54817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96649" y="1553038"/>
            <a:ext cx="16910847" cy="877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b="true" sz="6300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PANORAMA EPIDEMIOLÓGICO DE MORELOS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88572" y="3027005"/>
            <a:ext cx="11858584" cy="575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82928" indent="-291464" lvl="1">
              <a:lnSpc>
                <a:spcPts val="323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vacunación es una de las estrategias más efectivas en salud pública, ya que contribuye a prevenir enfermedades y reducir complicaciones graves. Sin embargo, como parte de la seguridad vacunal, es necesario mantener una vigilancia permanente de los Eventos Supuestamente Atribuibles a la Vacunación o Inmunización (ESAVI).</a:t>
            </a:r>
          </a:p>
          <a:p>
            <a:pPr algn="just">
              <a:lnSpc>
                <a:spcPts val="3239"/>
              </a:lnSpc>
              <a:spcBef>
                <a:spcPct val="0"/>
              </a:spcBef>
            </a:pPr>
          </a:p>
          <a:p>
            <a:pPr algn="just" marL="582928" indent="-291464" lvl="1">
              <a:lnSpc>
                <a:spcPts val="323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ESAVI corresponden a cualquier signo, síntoma o enfermedad que ocurre tras la vacunación, sin que necesariamente exista una relación causal con el biológico o con el proceso de vacunación.</a:t>
            </a:r>
          </a:p>
          <a:p>
            <a:pPr algn="just">
              <a:lnSpc>
                <a:spcPts val="3239"/>
              </a:lnSpc>
            </a:pPr>
          </a:p>
          <a:p>
            <a:pPr algn="just" marL="582928" indent="-291464" lvl="1">
              <a:lnSpc>
                <a:spcPts val="323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presente panorama describe el comportamiento de los ESAVI notificados en Morelos, con el propósito de identificar su distribución, fortalecer la notificación oportuna, el seguimiento de los casos y la investigación dentro de los tiempos establecidos.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6210" y="9511365"/>
            <a:ext cx="16017776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en-US" b="true" sz="15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Fuente: </a:t>
            </a:r>
            <a:r>
              <a:rPr lang="en-US" sz="1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Secretaría de Salud, CENSIA. Manual de Eventos Supuestamente Atribuibles a la Vacunación o Inmunización (ESAVI), edición 2026. México: Secretaría de Salud; 2026.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aphicFrame>
        <p:nvGraphicFramePr>
          <p:cNvPr name="Object 3" id="3"/>
          <p:cNvGraphicFramePr/>
          <p:nvPr/>
        </p:nvGraphicFramePr>
        <p:xfrm>
          <a:off x="2455730" y="2805075"/>
          <a:ext cx="11644312" cy="5521833"/>
        </p:xfrm>
        <a:graphic>
          <a:graphicData uri="http://schemas.openxmlformats.org/presentationml/2006/ole">
            <p:oleObj imgW="13970000" imgH="7848600" r:id="rId5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518192" y="1552753"/>
            <a:ext cx="17008335" cy="1425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77"/>
              </a:lnSpc>
            </a:pPr>
            <a:r>
              <a:rPr lang="en-US" sz="4397" b="true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 Frecuencia de casos de ESAVI por año, en el Estado de Morelos. </a:t>
            </a:r>
          </a:p>
          <a:p>
            <a:pPr algn="ctr">
              <a:lnSpc>
                <a:spcPts val="5277"/>
              </a:lnSpc>
            </a:pPr>
            <a:r>
              <a:rPr lang="en-US" b="true" sz="4397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48499" y="9239250"/>
            <a:ext cx="1326223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19"/>
              </a:lnSpc>
              <a:spcBef>
                <a:spcPct val="0"/>
              </a:spcBef>
            </a:pPr>
            <a:r>
              <a:rPr lang="en-US" b="true" sz="15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Fuente: </a:t>
            </a:r>
            <a:r>
              <a:rPr lang="en-US" sz="1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SSM / Departamento de Epidemiología / Sistema de Vigilancia Epidemiológica d</a:t>
            </a:r>
            <a:r>
              <a:rPr lang="en-US" b="true" sz="15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e</a:t>
            </a:r>
            <a:r>
              <a:rPr lang="en-US" sz="1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Eventos Supuestamente Atribuibles a la Vacunación o Inmunización (ESAVI), edición 2026. México: Secretaría de Salud; 2026.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88572" y="1111615"/>
            <a:ext cx="16910847" cy="877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b="true" sz="6300">
                <a:solidFill>
                  <a:srgbClr val="274E1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PANORAMA EPIDEMIOLÓGICO DE MORELOS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4068918" y="2631167"/>
            <a:ext cx="12589535" cy="1511437"/>
            <a:chOff x="0" y="0"/>
            <a:chExt cx="16786047" cy="20152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9525" y="9525"/>
              <a:ext cx="16767048" cy="1996186"/>
            </a:xfrm>
            <a:custGeom>
              <a:avLst/>
              <a:gdLst/>
              <a:ahLst/>
              <a:cxnLst/>
              <a:rect r="r" b="b" t="t" l="l"/>
              <a:pathLst>
                <a:path h="1996186" w="16767048">
                  <a:moveTo>
                    <a:pt x="0" y="0"/>
                  </a:moveTo>
                  <a:lnTo>
                    <a:pt x="15760573" y="0"/>
                  </a:lnTo>
                  <a:lnTo>
                    <a:pt x="16767048" y="998093"/>
                  </a:lnTo>
                  <a:lnTo>
                    <a:pt x="15760573" y="1996186"/>
                  </a:lnTo>
                  <a:lnTo>
                    <a:pt x="0" y="1996186"/>
                  </a:lnTo>
                  <a:close/>
                </a:path>
              </a:pathLst>
            </a:custGeom>
            <a:solidFill>
              <a:srgbClr val="E7E6E6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786098" cy="2015236"/>
            </a:xfrm>
            <a:custGeom>
              <a:avLst/>
              <a:gdLst/>
              <a:ahLst/>
              <a:cxnLst/>
              <a:rect r="r" b="b" t="t" l="l"/>
              <a:pathLst>
                <a:path h="2015236" w="16786098">
                  <a:moveTo>
                    <a:pt x="9525" y="0"/>
                  </a:moveTo>
                  <a:lnTo>
                    <a:pt x="15770098" y="0"/>
                  </a:lnTo>
                  <a:cubicBezTo>
                    <a:pt x="15772637" y="0"/>
                    <a:pt x="15775051" y="1016"/>
                    <a:pt x="15776829" y="2794"/>
                  </a:cubicBezTo>
                  <a:lnTo>
                    <a:pt x="16783304" y="1000887"/>
                  </a:lnTo>
                  <a:cubicBezTo>
                    <a:pt x="16785082" y="1002665"/>
                    <a:pt x="16786098" y="1005078"/>
                    <a:pt x="16786098" y="1007618"/>
                  </a:cubicBezTo>
                  <a:cubicBezTo>
                    <a:pt x="16786098" y="1010158"/>
                    <a:pt x="16785082" y="1012571"/>
                    <a:pt x="16783304" y="1014349"/>
                  </a:cubicBezTo>
                  <a:lnTo>
                    <a:pt x="15776829" y="2012442"/>
                  </a:lnTo>
                  <a:cubicBezTo>
                    <a:pt x="15775051" y="2014220"/>
                    <a:pt x="15772637" y="2015236"/>
                    <a:pt x="15770098" y="2015236"/>
                  </a:cubicBezTo>
                  <a:lnTo>
                    <a:pt x="9525" y="2015236"/>
                  </a:lnTo>
                  <a:cubicBezTo>
                    <a:pt x="4318" y="2015236"/>
                    <a:pt x="0" y="2010918"/>
                    <a:pt x="0" y="20057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005711"/>
                  </a:lnTo>
                  <a:lnTo>
                    <a:pt x="9525" y="2005711"/>
                  </a:lnTo>
                  <a:lnTo>
                    <a:pt x="9525" y="1996186"/>
                  </a:lnTo>
                  <a:lnTo>
                    <a:pt x="15770098" y="1996186"/>
                  </a:lnTo>
                  <a:lnTo>
                    <a:pt x="15770098" y="2005711"/>
                  </a:lnTo>
                  <a:lnTo>
                    <a:pt x="15763367" y="1998980"/>
                  </a:lnTo>
                  <a:lnTo>
                    <a:pt x="16769842" y="1000887"/>
                  </a:lnTo>
                  <a:lnTo>
                    <a:pt x="16776573" y="1007618"/>
                  </a:lnTo>
                  <a:lnTo>
                    <a:pt x="16769842" y="1014349"/>
                  </a:lnTo>
                  <a:lnTo>
                    <a:pt x="15763367" y="16256"/>
                  </a:lnTo>
                  <a:lnTo>
                    <a:pt x="15770098" y="9525"/>
                  </a:lnTo>
                  <a:lnTo>
                    <a:pt x="15770098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44546A"/>
            </a:solidFill>
          </p:spPr>
        </p:sp>
      </p:grpSp>
      <p:grpSp>
        <p:nvGrpSpPr>
          <p:cNvPr name="Group 7" id="7"/>
          <p:cNvGrpSpPr/>
          <p:nvPr/>
        </p:nvGrpSpPr>
        <p:grpSpPr>
          <a:xfrm rot="-10800000">
            <a:off x="939432" y="4970059"/>
            <a:ext cx="13875191" cy="1511437"/>
            <a:chOff x="0" y="0"/>
            <a:chExt cx="18500255" cy="201524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9525" y="9525"/>
              <a:ext cx="18481167" cy="1996186"/>
            </a:xfrm>
            <a:custGeom>
              <a:avLst/>
              <a:gdLst/>
              <a:ahLst/>
              <a:cxnLst/>
              <a:rect r="r" b="b" t="t" l="l"/>
              <a:pathLst>
                <a:path h="1996186" w="18481167">
                  <a:moveTo>
                    <a:pt x="0" y="0"/>
                  </a:moveTo>
                  <a:lnTo>
                    <a:pt x="17474564" y="0"/>
                  </a:lnTo>
                  <a:lnTo>
                    <a:pt x="18481167" y="998093"/>
                  </a:lnTo>
                  <a:lnTo>
                    <a:pt x="17474564" y="1996186"/>
                  </a:lnTo>
                  <a:lnTo>
                    <a:pt x="0" y="1996186"/>
                  </a:lnTo>
                  <a:close/>
                </a:path>
              </a:pathLst>
            </a:custGeom>
            <a:solidFill>
              <a:srgbClr val="E7E6E6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500217" cy="2015236"/>
            </a:xfrm>
            <a:custGeom>
              <a:avLst/>
              <a:gdLst/>
              <a:ahLst/>
              <a:cxnLst/>
              <a:rect r="r" b="b" t="t" l="l"/>
              <a:pathLst>
                <a:path h="2015236" w="18500217">
                  <a:moveTo>
                    <a:pt x="9525" y="0"/>
                  </a:moveTo>
                  <a:lnTo>
                    <a:pt x="17484089" y="0"/>
                  </a:lnTo>
                  <a:cubicBezTo>
                    <a:pt x="17486629" y="0"/>
                    <a:pt x="17489043" y="1016"/>
                    <a:pt x="17490821" y="2794"/>
                  </a:cubicBezTo>
                  <a:lnTo>
                    <a:pt x="18497423" y="1000887"/>
                  </a:lnTo>
                  <a:cubicBezTo>
                    <a:pt x="18499201" y="1002665"/>
                    <a:pt x="18500217" y="1005078"/>
                    <a:pt x="18500217" y="1007618"/>
                  </a:cubicBezTo>
                  <a:cubicBezTo>
                    <a:pt x="18500217" y="1010158"/>
                    <a:pt x="18499201" y="1012571"/>
                    <a:pt x="18497423" y="1014349"/>
                  </a:cubicBezTo>
                  <a:lnTo>
                    <a:pt x="17490821" y="2012442"/>
                  </a:lnTo>
                  <a:cubicBezTo>
                    <a:pt x="17489043" y="2014220"/>
                    <a:pt x="17486629" y="2015236"/>
                    <a:pt x="17484089" y="2015236"/>
                  </a:cubicBezTo>
                  <a:lnTo>
                    <a:pt x="9525" y="2015236"/>
                  </a:lnTo>
                  <a:cubicBezTo>
                    <a:pt x="4318" y="2015236"/>
                    <a:pt x="0" y="2010918"/>
                    <a:pt x="0" y="20057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005711"/>
                  </a:lnTo>
                  <a:lnTo>
                    <a:pt x="9525" y="2005711"/>
                  </a:lnTo>
                  <a:lnTo>
                    <a:pt x="9525" y="1996186"/>
                  </a:lnTo>
                  <a:lnTo>
                    <a:pt x="17484089" y="1996186"/>
                  </a:lnTo>
                  <a:lnTo>
                    <a:pt x="17484089" y="2005711"/>
                  </a:lnTo>
                  <a:lnTo>
                    <a:pt x="17477358" y="1998980"/>
                  </a:lnTo>
                  <a:lnTo>
                    <a:pt x="18483960" y="1000887"/>
                  </a:lnTo>
                  <a:lnTo>
                    <a:pt x="18490692" y="1007618"/>
                  </a:lnTo>
                  <a:lnTo>
                    <a:pt x="18483960" y="1014349"/>
                  </a:lnTo>
                  <a:lnTo>
                    <a:pt x="17477358" y="16256"/>
                  </a:lnTo>
                  <a:lnTo>
                    <a:pt x="17484089" y="9525"/>
                  </a:lnTo>
                  <a:lnTo>
                    <a:pt x="17484089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44546A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3747430" y="7403516"/>
            <a:ext cx="13875191" cy="1511437"/>
            <a:chOff x="0" y="0"/>
            <a:chExt cx="18500255" cy="201524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9525" y="9525"/>
              <a:ext cx="18481167" cy="1996186"/>
            </a:xfrm>
            <a:custGeom>
              <a:avLst/>
              <a:gdLst/>
              <a:ahLst/>
              <a:cxnLst/>
              <a:rect r="r" b="b" t="t" l="l"/>
              <a:pathLst>
                <a:path h="1996186" w="18481167">
                  <a:moveTo>
                    <a:pt x="0" y="0"/>
                  </a:moveTo>
                  <a:lnTo>
                    <a:pt x="17474564" y="0"/>
                  </a:lnTo>
                  <a:lnTo>
                    <a:pt x="18481167" y="998093"/>
                  </a:lnTo>
                  <a:lnTo>
                    <a:pt x="17474564" y="1996186"/>
                  </a:lnTo>
                  <a:lnTo>
                    <a:pt x="0" y="1996186"/>
                  </a:lnTo>
                  <a:close/>
                </a:path>
              </a:pathLst>
            </a:custGeom>
            <a:solidFill>
              <a:srgbClr val="E7E6E6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500217" cy="2015236"/>
            </a:xfrm>
            <a:custGeom>
              <a:avLst/>
              <a:gdLst/>
              <a:ahLst/>
              <a:cxnLst/>
              <a:rect r="r" b="b" t="t" l="l"/>
              <a:pathLst>
                <a:path h="2015236" w="18500217">
                  <a:moveTo>
                    <a:pt x="9525" y="0"/>
                  </a:moveTo>
                  <a:lnTo>
                    <a:pt x="17484089" y="0"/>
                  </a:lnTo>
                  <a:cubicBezTo>
                    <a:pt x="17486629" y="0"/>
                    <a:pt x="17489043" y="1016"/>
                    <a:pt x="17490821" y="2794"/>
                  </a:cubicBezTo>
                  <a:lnTo>
                    <a:pt x="18497423" y="1000887"/>
                  </a:lnTo>
                  <a:cubicBezTo>
                    <a:pt x="18499201" y="1002665"/>
                    <a:pt x="18500217" y="1005078"/>
                    <a:pt x="18500217" y="1007618"/>
                  </a:cubicBezTo>
                  <a:cubicBezTo>
                    <a:pt x="18500217" y="1010158"/>
                    <a:pt x="18499201" y="1012571"/>
                    <a:pt x="18497423" y="1014349"/>
                  </a:cubicBezTo>
                  <a:lnTo>
                    <a:pt x="17490821" y="2012442"/>
                  </a:lnTo>
                  <a:cubicBezTo>
                    <a:pt x="17489043" y="2014220"/>
                    <a:pt x="17486629" y="2015236"/>
                    <a:pt x="17484089" y="2015236"/>
                  </a:cubicBezTo>
                  <a:lnTo>
                    <a:pt x="9525" y="2015236"/>
                  </a:lnTo>
                  <a:cubicBezTo>
                    <a:pt x="4318" y="2015236"/>
                    <a:pt x="0" y="2010918"/>
                    <a:pt x="0" y="20057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005711"/>
                  </a:lnTo>
                  <a:lnTo>
                    <a:pt x="9525" y="2005711"/>
                  </a:lnTo>
                  <a:lnTo>
                    <a:pt x="9525" y="1996186"/>
                  </a:lnTo>
                  <a:lnTo>
                    <a:pt x="17484089" y="1996186"/>
                  </a:lnTo>
                  <a:lnTo>
                    <a:pt x="17484089" y="2005711"/>
                  </a:lnTo>
                  <a:lnTo>
                    <a:pt x="17477358" y="1998980"/>
                  </a:lnTo>
                  <a:lnTo>
                    <a:pt x="18483960" y="1000887"/>
                  </a:lnTo>
                  <a:lnTo>
                    <a:pt x="18490692" y="1007618"/>
                  </a:lnTo>
                  <a:lnTo>
                    <a:pt x="18483960" y="1014349"/>
                  </a:lnTo>
                  <a:lnTo>
                    <a:pt x="17477358" y="16256"/>
                  </a:lnTo>
                  <a:lnTo>
                    <a:pt x="17484089" y="9525"/>
                  </a:lnTo>
                  <a:lnTo>
                    <a:pt x="17484089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44546A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4289584" y="2874264"/>
            <a:ext cx="11711549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2700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En Morelos, hasta la SE-8 de 2026, se ha notificado un total de 26 ESAVIs, de las cuales se han clasificado como no graves.</a:t>
            </a:r>
          </a:p>
          <a:p>
            <a:pPr algn="l">
              <a:lnSpc>
                <a:spcPts val="324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761134" y="5114925"/>
            <a:ext cx="13053489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2700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En Morelos, hasta la semana epidemiológica 8 de 2026, el número de casos de ESAVI notificados casi se triplicó en comparación con el mismo periodo de 2025, al pasar de 9 a 26 casos.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419786" y="7716812"/>
            <a:ext cx="11451146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b="true" sz="2700">
                <a:solidFill>
                  <a:srgbClr val="000000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El  50% de los casos reportados, corresponde al rango de edad en menores de 5 años.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697679" y="2579570"/>
            <a:ext cx="2133600" cy="2133600"/>
            <a:chOff x="0" y="0"/>
            <a:chExt cx="2844800" cy="2844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844800" cy="2844800"/>
            </a:xfrm>
            <a:custGeom>
              <a:avLst/>
              <a:gdLst/>
              <a:ahLst/>
              <a:cxnLst/>
              <a:rect r="r" b="b" t="t" l="l"/>
              <a:pathLst>
                <a:path h="2844800" w="2844800">
                  <a:moveTo>
                    <a:pt x="0" y="0"/>
                  </a:moveTo>
                  <a:lnTo>
                    <a:pt x="2844800" y="0"/>
                  </a:lnTo>
                  <a:lnTo>
                    <a:pt x="2844800" y="2844800"/>
                  </a:lnTo>
                  <a:lnTo>
                    <a:pt x="0" y="284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446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5133615" y="4639389"/>
            <a:ext cx="2133562" cy="2133562"/>
            <a:chOff x="0" y="0"/>
            <a:chExt cx="2844749" cy="284474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844800" cy="2844800"/>
            </a:xfrm>
            <a:custGeom>
              <a:avLst/>
              <a:gdLst/>
              <a:ahLst/>
              <a:cxnLst/>
              <a:rect r="r" b="b" t="t" l="l"/>
              <a:pathLst>
                <a:path h="2844800" w="2844800">
                  <a:moveTo>
                    <a:pt x="0" y="0"/>
                  </a:moveTo>
                  <a:lnTo>
                    <a:pt x="2844800" y="0"/>
                  </a:lnTo>
                  <a:lnTo>
                    <a:pt x="2844800" y="2844800"/>
                  </a:lnTo>
                  <a:lnTo>
                    <a:pt x="0" y="284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1" b="1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63504" y="6953593"/>
            <a:ext cx="2293896" cy="2133562"/>
            <a:chOff x="0" y="0"/>
            <a:chExt cx="3058528" cy="284474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58541" cy="2844800"/>
            </a:xfrm>
            <a:custGeom>
              <a:avLst/>
              <a:gdLst/>
              <a:ahLst/>
              <a:cxnLst/>
              <a:rect r="r" b="b" t="t" l="l"/>
              <a:pathLst>
                <a:path h="2844800" w="3058541">
                  <a:moveTo>
                    <a:pt x="0" y="0"/>
                  </a:moveTo>
                  <a:lnTo>
                    <a:pt x="3058541" y="0"/>
                  </a:lnTo>
                  <a:lnTo>
                    <a:pt x="3058541" y="2844800"/>
                  </a:lnTo>
                  <a:lnTo>
                    <a:pt x="0" y="284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7512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597141" y="9505950"/>
            <a:ext cx="14030251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Fuente: Sistema de Vigilancia Epidemiológica de Eventos Supuestamente Atribuibles a la Vacunación o Inmunización, corte SE – 8 del 2026.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075950" y="3377842"/>
            <a:ext cx="7599500" cy="6129957"/>
          </a:xfrm>
          <a:custGeom>
            <a:avLst/>
            <a:gdLst/>
            <a:ahLst/>
            <a:cxnLst/>
            <a:rect r="r" b="b" t="t" l="l"/>
            <a:pathLst>
              <a:path h="6129957" w="7599500">
                <a:moveTo>
                  <a:pt x="0" y="0"/>
                </a:moveTo>
                <a:lnTo>
                  <a:pt x="7599500" y="0"/>
                </a:lnTo>
                <a:lnTo>
                  <a:pt x="7599500" y="6129958"/>
                </a:lnTo>
                <a:lnTo>
                  <a:pt x="0" y="612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87" t="-2184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71730" y="3007816"/>
            <a:ext cx="7996505" cy="6250484"/>
          </a:xfrm>
          <a:custGeom>
            <a:avLst/>
            <a:gdLst/>
            <a:ahLst/>
            <a:cxnLst/>
            <a:rect r="r" b="b" t="t" l="l"/>
            <a:pathLst>
              <a:path h="6250484" w="7996505">
                <a:moveTo>
                  <a:pt x="0" y="0"/>
                </a:moveTo>
                <a:lnTo>
                  <a:pt x="7996505" y="0"/>
                </a:lnTo>
                <a:lnTo>
                  <a:pt x="7996505" y="6250484"/>
                </a:lnTo>
                <a:lnTo>
                  <a:pt x="0" y="62504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16" t="-3064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947072" y="1183622"/>
            <a:ext cx="11004977" cy="1563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71"/>
              </a:lnSpc>
            </a:pPr>
            <a:r>
              <a:rPr lang="en-US" b="true" sz="4479">
                <a:solidFill>
                  <a:srgbClr val="274E1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Frecuencia de casos de ESAVI por tipo y sexo, en el Estado de Morelos.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97051" y="3799399"/>
            <a:ext cx="10863194" cy="5387948"/>
          </a:xfrm>
          <a:custGeom>
            <a:avLst/>
            <a:gdLst/>
            <a:ahLst/>
            <a:cxnLst/>
            <a:rect r="r" b="b" t="t" l="l"/>
            <a:pathLst>
              <a:path h="5387948" w="10863194">
                <a:moveTo>
                  <a:pt x="0" y="0"/>
                </a:moveTo>
                <a:lnTo>
                  <a:pt x="10863194" y="0"/>
                </a:lnTo>
                <a:lnTo>
                  <a:pt x="10863194" y="5387948"/>
                </a:lnTo>
                <a:lnTo>
                  <a:pt x="0" y="53879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879" r="0" b="-879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80844" y="1272522"/>
            <a:ext cx="14795004" cy="1553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71"/>
              </a:lnSpc>
              <a:spcBef>
                <a:spcPct val="0"/>
              </a:spcBef>
            </a:pPr>
            <a:r>
              <a:rPr lang="en-US" b="true" sz="4479">
                <a:solidFill>
                  <a:srgbClr val="274E1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Frecuencia de casos de ESAVI por semana epidemiológica, en el Estado de Morelos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55206" y="3742249"/>
            <a:ext cx="6218247" cy="4999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11"/>
              </a:lnSpc>
              <a:spcBef>
                <a:spcPct val="0"/>
              </a:spcBef>
            </a:pPr>
            <a:r>
              <a:rPr lang="en-US" b="true" sz="257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“Durante las semanas epidemiológicas 1 a la 8 de 2026 se notificaron 26 casos de ESAVI en el estado de Morelos. La mayor frecuencia se registró en la SE 2, con cinco casos; posteriormente, las SE 3, 4 y 7 reportaron cuatro casos cada una, mientras que en las SE 5, 6 y 8 se notificaron tres casos, respectivamente. En la SE 1 no se registraron casos.”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8811" y="1028700"/>
            <a:ext cx="10253714" cy="4518043"/>
          </a:xfrm>
          <a:custGeom>
            <a:avLst/>
            <a:gdLst/>
            <a:ahLst/>
            <a:cxnLst/>
            <a:rect r="r" b="b" t="t" l="l"/>
            <a:pathLst>
              <a:path h="4518043" w="10253714">
                <a:moveTo>
                  <a:pt x="0" y="0"/>
                </a:moveTo>
                <a:lnTo>
                  <a:pt x="10253714" y="0"/>
                </a:lnTo>
                <a:lnTo>
                  <a:pt x="10253714" y="4518043"/>
                </a:lnTo>
                <a:lnTo>
                  <a:pt x="0" y="451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228471" y="5546743"/>
            <a:ext cx="9513979" cy="4265608"/>
          </a:xfrm>
          <a:custGeom>
            <a:avLst/>
            <a:gdLst/>
            <a:ahLst/>
            <a:cxnLst/>
            <a:rect r="r" b="b" t="t" l="l"/>
            <a:pathLst>
              <a:path h="4265608" w="9513979">
                <a:moveTo>
                  <a:pt x="0" y="0"/>
                </a:moveTo>
                <a:lnTo>
                  <a:pt x="9513978" y="0"/>
                </a:lnTo>
                <a:lnTo>
                  <a:pt x="9513978" y="4265608"/>
                </a:lnTo>
                <a:lnTo>
                  <a:pt x="0" y="4265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21623" y="6950195"/>
            <a:ext cx="7141332" cy="1892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5"/>
              </a:lnSpc>
              <a:spcBef>
                <a:spcPct val="0"/>
              </a:spcBef>
            </a:pPr>
            <a:r>
              <a:rPr lang="en-US" b="true" sz="2696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“El grupo de 0 a 5 años concentró el 50.0% de los casos notificados, seguido de las personas mayores de 40 años, con el 30.8%.”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361834" y="2767461"/>
            <a:ext cx="6503936" cy="1893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b="true" sz="2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“Tlaltizapán y Cuernavaca concentraron la mayor proporción de casos notificados, con seis registros cada uno”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03899" y="1491337"/>
            <a:ext cx="7795009" cy="5076749"/>
          </a:xfrm>
          <a:custGeom>
            <a:avLst/>
            <a:gdLst/>
            <a:ahLst/>
            <a:cxnLst/>
            <a:rect r="r" b="b" t="t" l="l"/>
            <a:pathLst>
              <a:path h="5076749" w="7795009">
                <a:moveTo>
                  <a:pt x="0" y="0"/>
                </a:moveTo>
                <a:lnTo>
                  <a:pt x="7795009" y="0"/>
                </a:lnTo>
                <a:lnTo>
                  <a:pt x="7795009" y="5076749"/>
                </a:lnTo>
                <a:lnTo>
                  <a:pt x="0" y="5076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610094" y="4386573"/>
            <a:ext cx="8126079" cy="5192248"/>
          </a:xfrm>
          <a:custGeom>
            <a:avLst/>
            <a:gdLst/>
            <a:ahLst/>
            <a:cxnLst/>
            <a:rect r="r" b="b" t="t" l="l"/>
            <a:pathLst>
              <a:path h="5192248" w="8126079">
                <a:moveTo>
                  <a:pt x="0" y="0"/>
                </a:moveTo>
                <a:lnTo>
                  <a:pt x="8126079" y="0"/>
                </a:lnTo>
                <a:lnTo>
                  <a:pt x="8126079" y="5192248"/>
                </a:lnTo>
                <a:lnTo>
                  <a:pt x="0" y="51922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31950" y="7455031"/>
            <a:ext cx="8212050" cy="196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“El 100% de los casos de ESAVI notificados hasta la semana epidemiológica 8 de 2026 se clasificó como no grave; no se registraron ESAVI graves.”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367877" y="2753774"/>
            <a:ext cx="4610513" cy="771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b="true" sz="450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 1-8 = 26 casos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DAHQB_C9NSU</dc:identifier>
  <dcterms:modified xsi:type="dcterms:W3CDTF">2011-08-01T06:04:30Z</dcterms:modified>
  <cp:revision>1</cp:revision>
  <dc:title> Panorama ESAVI FEBRERO</dc:title>
</cp:coreProperties>
</file>